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35"/>
  </p:notesMasterIdLst>
  <p:sldIdLst>
    <p:sldId id="256" r:id="rId2"/>
    <p:sldId id="258" r:id="rId3"/>
    <p:sldId id="325" r:id="rId4"/>
    <p:sldId id="326" r:id="rId5"/>
    <p:sldId id="327" r:id="rId6"/>
    <p:sldId id="259" r:id="rId7"/>
    <p:sldId id="263" r:id="rId8"/>
    <p:sldId id="265" r:id="rId9"/>
    <p:sldId id="266" r:id="rId10"/>
    <p:sldId id="268" r:id="rId11"/>
    <p:sldId id="349" r:id="rId12"/>
    <p:sldId id="320" r:id="rId13"/>
    <p:sldId id="293" r:id="rId14"/>
    <p:sldId id="294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7" r:id="rId24"/>
    <p:sldId id="338" r:id="rId25"/>
    <p:sldId id="339" r:id="rId26"/>
    <p:sldId id="340" r:id="rId27"/>
    <p:sldId id="342" r:id="rId28"/>
    <p:sldId id="343" r:id="rId29"/>
    <p:sldId id="344" r:id="rId30"/>
    <p:sldId id="350" r:id="rId31"/>
    <p:sldId id="345" r:id="rId32"/>
    <p:sldId id="346" r:id="rId33"/>
    <p:sldId id="348" r:id="rId34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36"/>
      <p:bold r:id="rId37"/>
      <p:italic r:id="rId38"/>
      <p:boldItalic r:id="rId39"/>
    </p:embeddedFont>
    <p:embeddedFont>
      <p:font typeface="Montserrat" panose="00000500000000000000" pitchFamily="2" charset="-52"/>
      <p:regular r:id="rId40"/>
      <p:bold r:id="rId41"/>
      <p:italic r:id="rId42"/>
      <p:boldItalic r:id="rId43"/>
    </p:embeddedFont>
    <p:embeddedFont>
      <p:font typeface="Montserrat SemiBold" panose="00000700000000000000" pitchFamily="2" charset="-52"/>
      <p:regular r:id="rId44"/>
      <p:bold r:id="rId45"/>
      <p:italic r:id="rId46"/>
      <p:boldItalic r:id="rId47"/>
    </p:embeddedFont>
    <p:embeddedFont>
      <p:font typeface="PT Serif" panose="020A0603040505020204" pitchFamily="18" charset="-52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бухова Кристина Викторовна" initials="ОКВ" lastIdx="1" clrIdx="0">
    <p:extLst>
      <p:ext uri="{19B8F6BF-5375-455C-9EA6-DF929625EA0E}">
        <p15:presenceInfo xmlns:p15="http://schemas.microsoft.com/office/powerpoint/2012/main" userId="S-1-5-21-1056395079-139840744-1946846412-109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98" autoAdjust="0"/>
  </p:normalViewPr>
  <p:slideViewPr>
    <p:cSldViewPr snapToGrid="0">
      <p:cViewPr varScale="1">
        <p:scale>
          <a:sx n="121" d="100"/>
          <a:sy n="121" d="100"/>
        </p:scale>
        <p:origin x="13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971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1027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0679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5471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4991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182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0965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849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2468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1398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925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0407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73684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086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5467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33374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17419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1493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2770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94750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0918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9976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59095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38759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67613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9576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2788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8763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061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453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444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507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FF7D50"/>
            </a:gs>
            <a:gs pos="100000">
              <a:srgbClr val="FF4E10"/>
            </a:gs>
          </a:gsLst>
          <a:lin ang="5400012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0" y="1265050"/>
            <a:ext cx="5943000" cy="206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331725"/>
            <a:ext cx="48921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1400"/>
              <a:buFont typeface="Montserrat SemiBold"/>
              <a:buNone/>
              <a:defRPr sz="140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68374" y="304800"/>
            <a:ext cx="870825" cy="3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7090" y="2767150"/>
            <a:ext cx="1706910" cy="172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13897"/>
            <a:ext cx="9144003" cy="1129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940839"/>
            <a:ext cx="996375" cy="863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764906">
            <a:off x="5835769" y="2296816"/>
            <a:ext cx="2519334" cy="142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68375" y="4651811"/>
            <a:ext cx="232400" cy="2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/>
        </p:nvSpPr>
        <p:spPr>
          <a:xfrm>
            <a:off x="8200775" y="4602250"/>
            <a:ext cx="996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@edu.ekb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19" name="Google Shape;19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1273" y="304800"/>
            <a:ext cx="996373" cy="84891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rgbClr val="D3AA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3AAFF"/>
              </a:solidFill>
            </a:endParaRPr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304800" y="304900"/>
            <a:ext cx="4045200" cy="30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5200"/>
              <a:buNone/>
              <a:defRPr sz="5200">
                <a:solidFill>
                  <a:srgbClr val="1C14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1"/>
          </p:nvPr>
        </p:nvSpPr>
        <p:spPr>
          <a:xfrm>
            <a:off x="265500" y="3602975"/>
            <a:ext cx="40452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None/>
              <a:defRPr>
                <a:solidFill>
                  <a:srgbClr val="99999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5" name="Google Shape;8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1725" y="304800"/>
            <a:ext cx="597473" cy="22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5847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400" y="1161800"/>
            <a:ext cx="8868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/600173/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uslugi.r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688520" y="2200813"/>
            <a:ext cx="7868264" cy="16218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br>
              <a:rPr lang="en-US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Предоставление муниципальной услуги </a:t>
            </a:r>
            <a:b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</a:br>
            <a:r>
              <a:rPr lang="ru-RU" altLang="ru-RU" sz="2400" b="1" dirty="0">
                <a:solidFill>
                  <a:srgbClr val="7030A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«Организация отдыха и оздоровления детей в каникулярное время</a:t>
            </a:r>
            <a: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с использованием федеральной портальной формы на Едином портале государственных и муниципальных услуг (функций) </a:t>
            </a:r>
            <a:endParaRPr sz="2400" b="1" dirty="0">
              <a:latin typeface="Montserrat" panose="00000500000000000000" pitchFamily="2" charset="-52"/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7651" y="1297506"/>
            <a:ext cx="849791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Поиск услуги через помощника: в строке поиска ввести «Путевка в лагерь», выбрать действие «Отдых детей на каникулах».</a:t>
            </a:r>
          </a:p>
          <a:p>
            <a:pPr marL="2682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78" y="2140024"/>
            <a:ext cx="5444579" cy="1189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1" t="14116" r="20784" b="4039"/>
          <a:stretch/>
        </p:blipFill>
        <p:spPr>
          <a:xfrm>
            <a:off x="6141908" y="2140024"/>
            <a:ext cx="2689226" cy="2390994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>
            <a:off x="2187388" y="2967318"/>
            <a:ext cx="4778188" cy="13357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779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7651" y="1297506"/>
            <a:ext cx="849791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На странице Департамента образования</a:t>
            </a:r>
          </a:p>
          <a:p>
            <a:pPr marL="2682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168" y="1297506"/>
            <a:ext cx="3920866" cy="31688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89321" y="3700732"/>
            <a:ext cx="1267463" cy="5175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216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426030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Прямая ссылка на услугу:</a:t>
            </a:r>
          </a:p>
          <a:p>
            <a:pPr marL="268288" indent="0"/>
            <a:r>
              <a:rPr lang="en-US" altLang="ru-RU" dirty="0">
                <a:hlinkClick r:id="rId3"/>
              </a:rPr>
              <a:t>https://www.gosuslugi.ru/600173/1</a:t>
            </a:r>
            <a:endParaRPr lang="ru-RU" altLang="ru-RU" dirty="0"/>
          </a:p>
          <a:p>
            <a:pPr marL="268288" indent="0"/>
            <a:endParaRPr lang="ru-RU" altLang="ru-RU" sz="700" dirty="0">
              <a:solidFill>
                <a:schemeClr val="tx1"/>
              </a:solidFill>
            </a:endParaRPr>
          </a:p>
          <a:p>
            <a:pPr marL="268288" indent="0"/>
            <a:endParaRPr lang="ru-RU" altLang="ru-RU" sz="800" dirty="0"/>
          </a:p>
          <a:p>
            <a:pPr marL="268288" indent="0"/>
            <a:endParaRPr lang="ru-RU" altLang="ru-RU" dirty="0"/>
          </a:p>
          <a:p>
            <a:pPr marL="268288" indent="0"/>
            <a:r>
              <a:rPr lang="ru-RU" altLang="ru-RU" dirty="0"/>
              <a:t>Выбрать «Начать».</a:t>
            </a:r>
          </a:p>
          <a:p>
            <a:pPr marL="268288" indent="0"/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3934"/>
            <a:ext cx="6372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1" t="14116" r="20784" b="4039"/>
          <a:stretch/>
        </p:blipFill>
        <p:spPr>
          <a:xfrm>
            <a:off x="4592625" y="1241389"/>
            <a:ext cx="3649534" cy="324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33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047369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Выбрать того, кто обращается за услугой 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252" y="1411516"/>
            <a:ext cx="5362132" cy="28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11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случае, если за услугой обращается представитель ребенка, то необходимо загрузить документ, подтверждающий полномочия представителя на подачу заявления от имени физического лица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21" y="1117914"/>
            <a:ext cx="3426595" cy="373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28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случае, если за услугой обращается родитель (законный представитель) ребенка, то данные будут загружены из Личного кабинета заявителя.</a:t>
            </a: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829" y="1187398"/>
            <a:ext cx="3254991" cy="363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90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9126" y="1268065"/>
            <a:ext cx="8426193" cy="820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Проверьте  свой номер телефона, электронную почту и адрес места жительства</a:t>
            </a: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5" y="1853080"/>
            <a:ext cx="2944014" cy="16732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87" y="1860662"/>
            <a:ext cx="2946397" cy="16896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372" y="2968543"/>
            <a:ext cx="2909538" cy="186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8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9126" y="1268065"/>
            <a:ext cx="8426193" cy="820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68288" indent="0"/>
            <a:r>
              <a:rPr lang="ru-RU" altLang="ru-RU" dirty="0"/>
              <a:t>Укажите сведения о ребенке (детях). Данные загружаются из Личного кабинета, в случае отсутствия данных о ребенке (детях), необходимо добавить их в Личном кабинете</a:t>
            </a:r>
          </a:p>
          <a:p>
            <a:pPr marL="268288" indent="0"/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53" y="2060444"/>
            <a:ext cx="3668824" cy="27180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291" y="1846730"/>
            <a:ext cx="2914925" cy="306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34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9126" y="1268065"/>
            <a:ext cx="8426193" cy="820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 выбора ребенка, данные которого указаны в Личном кабинете, на форме услуги предоставляется возможность проверки и редактирования данных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55" y="2089052"/>
            <a:ext cx="3663580" cy="22523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197" y="2089052"/>
            <a:ext cx="3786225" cy="225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30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31" y="1478865"/>
            <a:ext cx="6012701" cy="29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83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 (весенние каникулы):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44357" cy="33981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10.02.2025 до 23:59 17.02.2025 </a:t>
            </a:r>
            <a:r>
              <a:rPr lang="ru-RU" sz="1600" dirty="0"/>
              <a:t>– прием заявлений о предоставлении права получения путевки в загородные оздоровительные лагеря и лагеря с дневным пребываниям детей в период весенних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20.02.2025 до 23:59 01.04.2025 </a:t>
            </a:r>
            <a:r>
              <a:rPr lang="ru-RU" sz="1600" dirty="0"/>
              <a:t>- прием заявлений о предоставлении права получения путевки в загородные оздоровительные лагеря и лагеря с дневным пребываниям детей в период весенних каникул (на свободные места).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0" indent="0"/>
            <a:endParaRPr lang="ru-RU" sz="1600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2761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22" y="1328697"/>
            <a:ext cx="3474471" cy="3421154"/>
          </a:xfrm>
          <a:prstGeom prst="rect">
            <a:avLst/>
          </a:prstGeom>
        </p:spPr>
      </p:pic>
      <p:sp>
        <p:nvSpPr>
          <p:cNvPr id="6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0115" y="1719423"/>
            <a:ext cx="3347870" cy="263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Если ребенок имеет свидетельство о рождения иностранного государства, то необходимо загрузить нотариально заверенный электронный документ. 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8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452" y="1526876"/>
            <a:ext cx="3387875" cy="310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59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515" y="1117914"/>
            <a:ext cx="2931269" cy="21163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51" y="2930385"/>
            <a:ext cx="3186128" cy="1537420"/>
          </a:xfrm>
          <a:prstGeom prst="rect">
            <a:avLst/>
          </a:prstGeom>
        </p:spPr>
      </p:pic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0115" y="1719423"/>
            <a:ext cx="3347870" cy="263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случает если адрес места жительства ребенка совпадает с адресом места жительства заявителя, то необходимо сделать об этом отметку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544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7" y="2384081"/>
            <a:ext cx="4270074" cy="20958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23" y="1342838"/>
            <a:ext cx="3975653" cy="208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79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0115" y="1719423"/>
            <a:ext cx="3347870" cy="263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случает если было указано, что фамилии у ребенка и заявителя разные, необходимо указать причину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396" y="1268083"/>
            <a:ext cx="3561788" cy="298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93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0115" y="1719423"/>
            <a:ext cx="3347870" cy="263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 установления отцовства над ребенком, необходимо указать реквизиты документа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270" y="1392740"/>
            <a:ext cx="3903946" cy="29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40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646158" y="1242205"/>
            <a:ext cx="8056407" cy="15268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Если у ребенка и заявителя разные фамилии по причине заключения брака, то необходимо указать где зарегистрирован брак.</a:t>
            </a:r>
          </a:p>
          <a:p>
            <a:pPr marL="268288" indent="0"/>
            <a:r>
              <a:rPr lang="ru-RU" altLang="ru-RU" dirty="0"/>
              <a:t>В случае регистрации брака на территории иностранного государства, необходимо указать реквизиты документа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39" y="2530598"/>
            <a:ext cx="3628877" cy="17453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59" y="2530598"/>
            <a:ext cx="2863226" cy="208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3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149168" y="1233579"/>
            <a:ext cx="2970921" cy="36317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Если у ребенка и заявителя разные фамилии по причине расторжения брака, то необходимо указать где расторгнут брак.</a:t>
            </a:r>
          </a:p>
          <a:p>
            <a:pPr marL="268288" indent="0"/>
            <a:r>
              <a:rPr lang="ru-RU" altLang="ru-RU" dirty="0"/>
              <a:t>В случае расторжения брака на территории иностранного государства, необходимо указать реквизиты свидетельства и загрузить документ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413" y="1117914"/>
            <a:ext cx="2951619" cy="14057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719" y="1700221"/>
            <a:ext cx="2497415" cy="18327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363" y="2616585"/>
            <a:ext cx="2339669" cy="23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66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3070" y="1314931"/>
            <a:ext cx="8623896" cy="36317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Если у ребенка и заявителя разные фамилии по причине изменения, то необходимо выбрать кто изменил фамилию и указать реквизиты документа</a:t>
            </a:r>
          </a:p>
          <a:p>
            <a:pPr marL="268288" indent="0"/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21" y="2051369"/>
            <a:ext cx="3470544" cy="19186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824" y="1961670"/>
            <a:ext cx="2779142" cy="20083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26" y="2706944"/>
            <a:ext cx="2884814" cy="21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26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29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3070" y="1314931"/>
            <a:ext cx="8623896" cy="902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связи с использованием региональной системы, при выборе категории, к которой относится ребенок, необходимо в поле поиска указать значение «Екатеринбург»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32" y="2406364"/>
            <a:ext cx="3402796" cy="176473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62" y="1973636"/>
            <a:ext cx="3162471" cy="277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1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 (летние каникулы):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3981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03.03.2025 до 23:59 10.03.2025 </a:t>
            </a:r>
            <a:r>
              <a:rPr lang="ru-RU" sz="1600" dirty="0"/>
              <a:t>– прием заявлений о предоставлении права получения путевки в загородные оздоровительные лагеря в период летних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17.03.2025 до 23:59 24.03.2025 </a:t>
            </a:r>
            <a:r>
              <a:rPr lang="ru-RU" sz="1600" dirty="0"/>
              <a:t>– прием заявлений о предоставлении права получения путевки в лагеря с дневным пребываниям детей в период летних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13.03.2025 </a:t>
            </a:r>
            <a:r>
              <a:rPr lang="ru-RU" sz="1600" dirty="0"/>
              <a:t>- прием заявлений о предоставлении права получения путевки в загородные оздоровительные лагеря (на свободные места);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27.03.2025 </a:t>
            </a:r>
            <a:r>
              <a:rPr lang="ru-RU" sz="1600" dirty="0"/>
              <a:t>- прием заявлений о предоставлении права получения путевки в лагеря с дневным пребываниям детей в период летних каникул (на свободные места).</a:t>
            </a:r>
          </a:p>
          <a:p>
            <a:pPr marL="0" indent="0"/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2174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4672C5-E089-4D00-A5D9-54A1D48BEB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93" t="13333" r="33621" b="7653"/>
          <a:stretch/>
        </p:blipFill>
        <p:spPr>
          <a:xfrm>
            <a:off x="4966137" y="1151001"/>
            <a:ext cx="2758797" cy="3762780"/>
          </a:xfrm>
          <a:prstGeom prst="rect">
            <a:avLst/>
          </a:prstGeom>
        </p:spPr>
      </p:pic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30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3070" y="1314931"/>
            <a:ext cx="4085678" cy="3434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268288" indent="0"/>
            <a:r>
              <a:rPr lang="ru-RU" altLang="ru-RU" dirty="0"/>
              <a:t>В случае подачи заявления о предоставлении субсидированной путевки и отсутствия документов, подтверждающих право на получение путевки за неполную стоимость, следует выбрать категорию «Без льгот (по оплате)». </a:t>
            </a:r>
          </a:p>
          <a:p>
            <a:pPr marL="268288" indent="0"/>
            <a:endParaRPr lang="ru-RU" altLang="ru-RU" sz="700" b="1" dirty="0">
              <a:solidFill>
                <a:schemeClr val="tx1"/>
              </a:solidFill>
            </a:endParaRPr>
          </a:p>
          <a:p>
            <a:pPr marL="268288" indent="0"/>
            <a:r>
              <a:rPr lang="ru-RU" altLang="ru-RU" dirty="0"/>
              <a:t>Для подачи заявления о предоставлении путевки  за полную стоимость, необходимо выбрать соответствующее значение «Без льгот (полная стоимость путевки)»</a:t>
            </a:r>
          </a:p>
          <a:p>
            <a:pPr marL="268288" indent="0"/>
            <a:endParaRPr lang="ru-RU" altLang="ru-RU" dirty="0"/>
          </a:p>
          <a:p>
            <a:pPr marL="268288" indent="0"/>
            <a:r>
              <a:rPr lang="ru-RU" altLang="ru-RU" dirty="0"/>
              <a:t>В случае отсутствия льгот, позволяющих получить путевки во внеочередном или первоочередном порядке, необходимо выбрать значение «Без льгот (по очереди)»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36542" y="2207171"/>
            <a:ext cx="2507258" cy="5123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356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31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3070" y="1314931"/>
            <a:ext cx="8623896" cy="902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Для выбора организации отдыха и оздоровления, необходимо в поле «Организация» ввести название организации, выбрать из списка организацию (</a:t>
            </a:r>
            <a:r>
              <a:rPr lang="ru-RU" altLang="ru-RU" b="1" dirty="0" err="1"/>
              <a:t>ДепОбр</a:t>
            </a:r>
            <a:r>
              <a:rPr lang="ru-RU" altLang="ru-RU" b="1" dirty="0"/>
              <a:t> АГ Екатеринбурга </a:t>
            </a:r>
            <a:r>
              <a:rPr lang="ru-RU" altLang="ru-RU" dirty="0"/>
              <a:t>– название организации) и период отдыха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E6FBEF-6E2E-4EF8-A625-4057967412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23" t="28046" r="33535" b="39157"/>
          <a:stretch/>
        </p:blipFill>
        <p:spPr>
          <a:xfrm>
            <a:off x="880709" y="2375015"/>
            <a:ext cx="3289271" cy="188209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ECBAD36-A3DB-4C23-B605-906C37E5C04A}"/>
              </a:ext>
            </a:extLst>
          </p:cNvPr>
          <p:cNvSpPr/>
          <p:nvPr/>
        </p:nvSpPr>
        <p:spPr>
          <a:xfrm>
            <a:off x="1056289" y="2971038"/>
            <a:ext cx="2624959" cy="434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DAE14D-C790-4100-88BB-0205064ED6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534" t="28046" r="33621" b="22146"/>
          <a:stretch/>
        </p:blipFill>
        <p:spPr>
          <a:xfrm>
            <a:off x="4625018" y="2124404"/>
            <a:ext cx="3003331" cy="2561897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182AE17-5925-47DC-977C-D2314C5117FC}"/>
              </a:ext>
            </a:extLst>
          </p:cNvPr>
          <p:cNvSpPr/>
          <p:nvPr/>
        </p:nvSpPr>
        <p:spPr>
          <a:xfrm>
            <a:off x="4814203" y="2753880"/>
            <a:ext cx="2624959" cy="18338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7408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32</a:t>
            </a:fld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424" y="1375862"/>
            <a:ext cx="8659772" cy="769500"/>
          </a:xfrm>
        </p:spPr>
        <p:txBody>
          <a:bodyPr>
            <a:normAutofit/>
          </a:bodyPr>
          <a:lstStyle/>
          <a:p>
            <a:pPr indent="-7938"/>
            <a:r>
              <a:rPr lang="ru-RU" dirty="0"/>
              <a:t>В случае необходимости в предоставлении оригиналов документов, в личный кабинет заявителя поступит уведомление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34" y="2143012"/>
            <a:ext cx="3756624" cy="26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671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33</a:t>
            </a:fld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" y="1154396"/>
            <a:ext cx="8973023" cy="769500"/>
          </a:xfrm>
        </p:spPr>
        <p:txBody>
          <a:bodyPr>
            <a:normAutofit/>
          </a:bodyPr>
          <a:lstStyle/>
          <a:p>
            <a:pPr indent="-7938"/>
            <a:r>
              <a:rPr lang="ru-RU" dirty="0"/>
              <a:t>Выбор места получения результата предоставления услуги на бумажном носителе, подтверждение отправки заявления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1E0B8E-23DC-4A82-8981-433AB4E942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61" r="35086" b="35479"/>
          <a:stretch/>
        </p:blipFill>
        <p:spPr>
          <a:xfrm>
            <a:off x="189236" y="1923896"/>
            <a:ext cx="4788686" cy="21685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3FFE82-53FC-4B1C-8DA4-2D2B08FF0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641" y="2141006"/>
            <a:ext cx="3824123" cy="215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12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 (осенние каникулы):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08.09.2025 до 23:59 15.09.2025 </a:t>
            </a:r>
            <a:r>
              <a:rPr lang="ru-RU" sz="1600" dirty="0"/>
              <a:t>– прием заявлений о предоставлении права получения путевки в загородные оздоровительные лагеря и лагеря с дневным пребываниям детей в период осенних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18.09.2025 </a:t>
            </a:r>
            <a:r>
              <a:rPr lang="ru-RU" sz="1600" dirty="0"/>
              <a:t>- прием заявлений о предоставлении права получения путевки в загородные оздоровительные лагеря и лагеря с дневным пребываниям детей в период осенних каникул (на свободные места).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6937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 (зимние каникулы):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10.11.2025 до 23:59 17.11.2025 </a:t>
            </a:r>
            <a:r>
              <a:rPr lang="ru-RU" sz="1600" dirty="0"/>
              <a:t>– прием заявлений о предоставлении права получения путевки в загородные оздоровительные лагеря и лагеря с дневным пребываниям детей в период зимних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20.11.2025 </a:t>
            </a:r>
            <a:r>
              <a:rPr lang="ru-RU" sz="1600" dirty="0"/>
              <a:t>- прием заявлений о предоставлении права получения путевки в загородные оздоровительные лагеря и лагеря с дневным пребываниям детей в период зимних каникул (на свободные места).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9924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570640"/>
            <a:ext cx="6302231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документы необходимы для заполнения заявления:</a:t>
            </a:r>
            <a:endParaRPr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паспорт родителя (законного представителя);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свидетельство о рождении ребенка (с 14 лет - паспорт гражданина </a:t>
            </a:r>
            <a:r>
              <a:rPr lang="ru-RU" dirty="0" err="1"/>
              <a:t>Росийской</a:t>
            </a:r>
            <a:r>
              <a:rPr lang="ru-RU" dirty="0"/>
              <a:t> Федерации);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 о регистрации ребенка по месту жительства или пребывания;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документ, подтверждающий первоочередное и преимущественное право предоставления путевки в организацию отдыха и оздоровления (при наличии права);</a:t>
            </a:r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документ, подтверждающий право льготы по оплате за путевку (при наличии права).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7703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286016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нет регистрации на ЕПГУ </a:t>
            </a:r>
            <a:b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(нет учетной записи)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5452" y="1729806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indent="0" algn="ctr">
              <a:buClr>
                <a:schemeClr val="accent3"/>
              </a:buClr>
              <a:defRPr/>
            </a:pPr>
            <a:r>
              <a:rPr lang="ru-RU" sz="1600" dirty="0"/>
              <a:t>Если родитель не был зарегистрирован на ЕПГУ (не получал, не подтверждал учетную запись), то можно подойти в отделения </a:t>
            </a:r>
            <a:r>
              <a:rPr lang="ru-RU" sz="1600" b="1" dirty="0"/>
              <a:t>ГБУ СО МФЦ, </a:t>
            </a:r>
            <a:r>
              <a:rPr lang="ru-RU" sz="1600" dirty="0"/>
              <a:t>и вместе с консультантами в зоне общественного доступа заполнить необходимые данные для регистрации на ЕПГУ, и получить подтверждение учетной записи.</a:t>
            </a:r>
          </a:p>
          <a:p>
            <a:pPr marL="109728" algn="just">
              <a:defRPr/>
            </a:pPr>
            <a:r>
              <a:rPr lang="ru-RU" dirty="0"/>
              <a:t>  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6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получить услугу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36071" y="1269169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indent="0" eaLnBrk="1" hangingPunct="1"/>
            <a:r>
              <a:rPr lang="ru-RU" altLang="ru-RU" dirty="0"/>
              <a:t>В адресной строке набрать </a:t>
            </a:r>
            <a:r>
              <a:rPr lang="en-US" altLang="ru-RU" dirty="0">
                <a:hlinkClick r:id="rId3"/>
              </a:rPr>
              <a:t>www.gosuslugi.ru</a:t>
            </a:r>
            <a:endParaRPr lang="en-US" altLang="ru-RU" dirty="0"/>
          </a:p>
          <a:p>
            <a:pPr indent="-368300" eaLnBrk="1" hangingPunct="1"/>
            <a:r>
              <a:rPr lang="ru-RU" altLang="ru-RU" dirty="0"/>
              <a:t>Нажать кнопку «Войти»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38" y="1844618"/>
            <a:ext cx="5327809" cy="245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97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56697" y="1172917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indent="-368300"/>
            <a:r>
              <a:rPr lang="ru-RU" altLang="ru-RU" dirty="0"/>
              <a:t>Ввести логин, пароль и нажать кнопку «Войти».</a:t>
            </a:r>
          </a:p>
          <a:p>
            <a:pPr marL="88900" indent="0"/>
            <a:r>
              <a:rPr lang="ru-RU" altLang="ru-RU" dirty="0"/>
              <a:t>В качестве логина можно использовать номер мобильного телефона, адрес электронной почты или СНИЛС (в зависимости от того, что было указано при регистрации на портале).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r="8637"/>
          <a:stretch/>
        </p:blipFill>
        <p:spPr bwMode="auto">
          <a:xfrm>
            <a:off x="1379579" y="2300680"/>
            <a:ext cx="1900777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r="5203"/>
          <a:stretch/>
        </p:blipFill>
        <p:spPr bwMode="auto">
          <a:xfrm>
            <a:off x="4009570" y="2300681"/>
            <a:ext cx="1888864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346973"/>
      </p:ext>
    </p:extLst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1C1466"/>
      </a:dk1>
      <a:lt1>
        <a:srgbClr val="FFFFFF"/>
      </a:lt1>
      <a:dk2>
        <a:srgbClr val="443E3D"/>
      </a:dk2>
      <a:lt2>
        <a:srgbClr val="D3AAFF"/>
      </a:lt2>
      <a:accent1>
        <a:srgbClr val="443E3D"/>
      </a:accent1>
      <a:accent2>
        <a:srgbClr val="AF71FF"/>
      </a:accent2>
      <a:accent3>
        <a:srgbClr val="EAC96C"/>
      </a:accent3>
      <a:accent4>
        <a:srgbClr val="999999"/>
      </a:accent4>
      <a:accent5>
        <a:srgbClr val="FF7D50"/>
      </a:accent5>
      <a:accent6>
        <a:srgbClr val="FFE38D"/>
      </a:accent6>
      <a:hlink>
        <a:srgbClr val="4A86E8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12769</TotalTime>
  <Words>1260</Words>
  <Application>Microsoft Office PowerPoint</Application>
  <PresentationFormat>Экран (16:9)</PresentationFormat>
  <Paragraphs>128</Paragraphs>
  <Slides>33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Montserrat</vt:lpstr>
      <vt:lpstr>PT Serif</vt:lpstr>
      <vt:lpstr>Montserrat SemiBold</vt:lpstr>
      <vt:lpstr>Georgia</vt:lpstr>
      <vt:lpstr>Arial</vt:lpstr>
      <vt:lpstr>Gameday</vt:lpstr>
      <vt:lpstr>            Предоставление муниципальной услуги  «Организация отдыха и оздоровления детей в каникулярное время»  с использованием федеральной портальной формы на Едином портале государственных и муниципальных услуг (функций) </vt:lpstr>
      <vt:lpstr>Когда подавать заявление (весенние каникулы):</vt:lpstr>
      <vt:lpstr>Когда подавать заявление (летние каникулы):</vt:lpstr>
      <vt:lpstr>Когда подавать заявление (осенние каникулы):</vt:lpstr>
      <vt:lpstr>Когда подавать заявление (зимние каникулы):</vt:lpstr>
      <vt:lpstr>Какие документы необходимы для заполнения заявления:</vt:lpstr>
      <vt:lpstr>Если нет регистрации на ЕПГУ  (нет учетной записи)</vt:lpstr>
      <vt:lpstr>Как получить услугу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Подача заявлений о предоставлении услуги «Зачисление в образовательное учреждение» с использованием Единого портала государственных и муниципальных услуг</dc:title>
  <dc:creator>Обухова Кристина Викторовна</dc:creator>
  <cp:lastModifiedBy>Татьяна Мезенина</cp:lastModifiedBy>
  <cp:revision>147</cp:revision>
  <dcterms:modified xsi:type="dcterms:W3CDTF">2025-01-22T12:30:36Z</dcterms:modified>
</cp:coreProperties>
</file>