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.png"/><Relationship Id="rId3" Type="http://schemas.openxmlformats.org/officeDocument/2006/relationships/image" Target="../media/image9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301680" y="457200"/>
            <a:ext cx="8686440" cy="3899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pic>
        <p:nvPicPr>
          <p:cNvPr id="41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2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subTitle"/>
          </p:nvPr>
        </p:nvSpPr>
        <p:spPr>
          <a:xfrm>
            <a:off x="301680" y="457200"/>
            <a:ext cx="8686440" cy="3899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pic>
        <p:nvPicPr>
          <p:cNvPr id="83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4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ubTitle"/>
          </p:nvPr>
        </p:nvSpPr>
        <p:spPr>
          <a:xfrm>
            <a:off x="301680" y="457200"/>
            <a:ext cx="8686440" cy="3899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pic>
        <p:nvPicPr>
          <p:cNvPr id="125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26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Line 1"/>
          <p:cNvSpPr/>
          <p:nvPr/>
        </p:nvSpPr>
        <p:spPr>
          <a:xfrm>
            <a:off x="514080" y="1050840"/>
            <a:ext cx="8629920" cy="216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514080" y="1050840"/>
            <a:ext cx="8629920" cy="216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514080" y="1057680"/>
            <a:ext cx="8629920" cy="252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Line 4"/>
          <p:cNvSpPr/>
          <p:nvPr/>
        </p:nvSpPr>
        <p:spPr>
          <a:xfrm>
            <a:off x="514080" y="5349600"/>
            <a:ext cx="8629920" cy="252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380880" y="4853520"/>
            <a:ext cx="8457840" cy="1221840"/>
          </a:xfrm>
          <a:prstGeom prst="rect">
            <a:avLst/>
          </a:prstGeom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ru-RU" sz="36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Образец заголовка</a:t>
            </a:r>
            <a:endParaRPr b="0" lang="ru-RU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dt"/>
          </p:nvPr>
        </p:nvSpPr>
        <p:spPr>
          <a:xfrm>
            <a:off x="6477120" y="76320"/>
            <a:ext cx="2514240" cy="288720"/>
          </a:xfrm>
          <a:prstGeom prst="rect">
            <a:avLst/>
          </a:prstGeom>
        </p:spPr>
        <p:txBody>
          <a:bodyPr lIns="90000" rIns="90000" tIns="45000" bIns="45000"/>
          <a:p>
            <a:pPr>
              <a:lnSpc>
                <a:spcPct val="100000"/>
              </a:lnSpc>
            </a:pPr>
            <a:fld id="{A6357370-5FDE-4916-8B9C-3CC6B8ABB253}" type="datetime">
              <a:rPr b="0" lang="ru-RU" sz="1200" spc="-1" strike="noStrike">
                <a:solidFill>
                  <a:srgbClr val="d38e28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10.1.17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ftr"/>
          </p:nvPr>
        </p:nvSpPr>
        <p:spPr>
          <a:xfrm>
            <a:off x="3124080" y="76320"/>
            <a:ext cx="3352320" cy="288720"/>
          </a:xfrm>
          <a:prstGeom prst="rect">
            <a:avLst/>
          </a:prstGeom>
        </p:spPr>
        <p:txBody>
          <a:bodyPr lIns="90000" rIns="90000" tIns="45000" bIns="45000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sldNum"/>
          </p:nvPr>
        </p:nvSpPr>
        <p:spPr>
          <a:xfrm>
            <a:off x="8229600" y="6473880"/>
            <a:ext cx="758520" cy="246600"/>
          </a:xfrm>
          <a:prstGeom prst="rect">
            <a:avLst/>
          </a:prstGeom>
        </p:spPr>
        <p:txBody>
          <a:bodyPr lIns="90000" rIns="90000" tIns="45000" bIns="45000"/>
          <a:p>
            <a:pPr algn="r">
              <a:lnSpc>
                <a:spcPct val="100000"/>
              </a:lnSpc>
            </a:pPr>
            <a:fld id="{6769F62B-12B8-4CB1-B499-BA2AAA7BBF62}" type="slidenum">
              <a:rPr b="0" lang="ru-RU" sz="1200" spc="-1" strike="noStrike">
                <a:solidFill>
                  <a:srgbClr val="d38e28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Второй уровень структуры</a:t>
            </a:r>
            <a:endParaRPr b="0" lang="ru-RU" sz="24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Третий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Четвёртый уровень структуры</a:t>
            </a:r>
            <a:endParaRPr b="0" lang="ru-RU" sz="18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Пятый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Шестой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Седьмой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Line 1"/>
          <p:cNvSpPr/>
          <p:nvPr/>
        </p:nvSpPr>
        <p:spPr>
          <a:xfrm>
            <a:off x="514080" y="1050840"/>
            <a:ext cx="8629920" cy="216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Line 2"/>
          <p:cNvSpPr/>
          <p:nvPr/>
        </p:nvSpPr>
        <p:spPr>
          <a:xfrm>
            <a:off x="514080" y="1050840"/>
            <a:ext cx="8629920" cy="216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5" name="Line 3"/>
          <p:cNvSpPr/>
          <p:nvPr/>
        </p:nvSpPr>
        <p:spPr>
          <a:xfrm>
            <a:off x="514080" y="1057680"/>
            <a:ext cx="8629920" cy="252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46" name="PlaceHolder 4"/>
          <p:cNvSpPr>
            <a:spLocks noGrp="1"/>
          </p:cNvSpPr>
          <p:nvPr>
            <p:ph type="title"/>
          </p:nvPr>
        </p:nvSpPr>
        <p:spPr>
          <a:xfrm>
            <a:off x="304920" y="457200"/>
            <a:ext cx="8686440" cy="837720"/>
          </a:xfrm>
          <a:prstGeom prst="rect">
            <a:avLst/>
          </a:prstGeom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36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Образец заголовка</a:t>
            </a:r>
            <a:endParaRPr b="0" lang="ru-RU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304920" y="1554120"/>
            <a:ext cx="8686440" cy="4525560"/>
          </a:xfrm>
          <a:prstGeom prst="rect">
            <a:avLst/>
          </a:prstGeom>
        </p:spPr>
        <p:txBody>
          <a:bodyPr lIns="90000" rIns="90000" tIns="45000" bIns="45000"/>
          <a:p>
            <a:pPr marL="343080" indent="-342720">
              <a:lnSpc>
                <a:spcPct val="100000"/>
              </a:lnSpc>
              <a:buClr>
                <a:srgbClr val="f0a22e"/>
              </a:buClr>
              <a:buSzPct val="70000"/>
              <a:buFont typeface="Wingdings 2" charset="2"/>
              <a:buChar char=""/>
            </a:pPr>
            <a:r>
              <a:rPr b="0" lang="ru-RU" sz="32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Образец текста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1" marL="743040" indent="-285480">
              <a:lnSpc>
                <a:spcPct val="100000"/>
              </a:lnSpc>
              <a:buClr>
                <a:srgbClr val="f0a22e"/>
              </a:buClr>
              <a:buSzPct val="70000"/>
              <a:buFont typeface="Wingdings 2" charset="2"/>
              <a:buChar char=""/>
            </a:pPr>
            <a:r>
              <a:rPr b="0" lang="ru-RU" sz="2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Второй уровень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2" marL="1143000" indent="-228240">
              <a:lnSpc>
                <a:spcPct val="100000"/>
              </a:lnSpc>
              <a:buClr>
                <a:srgbClr val="f0a22e"/>
              </a:buClr>
              <a:buSzPct val="70000"/>
              <a:buFont typeface="Wingdings 2" charset="2"/>
              <a:buChar char=""/>
            </a:pP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Третий уровень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3" marL="1600200" indent="-228240">
              <a:lnSpc>
                <a:spcPct val="100000"/>
              </a:lnSpc>
              <a:buClr>
                <a:srgbClr val="f0a22e"/>
              </a:buClr>
              <a:buSzPct val="70000"/>
              <a:buFont typeface="Wingdings 2" charset="2"/>
              <a:buChar char="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Четвертый уровень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4" marL="2057400" indent="-228240">
              <a:lnSpc>
                <a:spcPct val="100000"/>
              </a:lnSpc>
              <a:buClr>
                <a:srgbClr val="f0a22e"/>
              </a:buClr>
              <a:buSzPct val="60000"/>
              <a:buFont typeface="Wingdings 2" charset="2"/>
              <a:buChar char=""/>
            </a:pPr>
            <a:r>
              <a:rPr b="0" lang="ru-RU" sz="1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Пятый уровень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dt"/>
          </p:nvPr>
        </p:nvSpPr>
        <p:spPr>
          <a:xfrm>
            <a:off x="6477120" y="76320"/>
            <a:ext cx="2514240" cy="288720"/>
          </a:xfrm>
          <a:prstGeom prst="rect">
            <a:avLst/>
          </a:prstGeom>
        </p:spPr>
        <p:txBody>
          <a:bodyPr lIns="90000" rIns="90000" tIns="45000" bIns="45000"/>
          <a:p>
            <a:pPr>
              <a:lnSpc>
                <a:spcPct val="100000"/>
              </a:lnSpc>
            </a:pPr>
            <a:fld id="{23BF3E1B-EB28-4869-A3FB-3994E65B04DA}" type="datetime">
              <a:rPr b="0" lang="ru-RU" sz="1200" spc="-1" strike="noStrike">
                <a:solidFill>
                  <a:srgbClr val="d38e28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10.1.17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ftr"/>
          </p:nvPr>
        </p:nvSpPr>
        <p:spPr>
          <a:xfrm>
            <a:off x="3581280" y="76320"/>
            <a:ext cx="2895120" cy="288720"/>
          </a:xfrm>
          <a:prstGeom prst="rect">
            <a:avLst/>
          </a:prstGeom>
        </p:spPr>
        <p:txBody>
          <a:bodyPr lIns="90000" rIns="90000" tIns="45000" bIns="45000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0" name="PlaceHolder 8"/>
          <p:cNvSpPr>
            <a:spLocks noGrp="1"/>
          </p:cNvSpPr>
          <p:nvPr>
            <p:ph type="sldNum"/>
          </p:nvPr>
        </p:nvSpPr>
        <p:spPr>
          <a:xfrm>
            <a:off x="8229600" y="6473880"/>
            <a:ext cx="758520" cy="246600"/>
          </a:xfrm>
          <a:prstGeom prst="rect">
            <a:avLst/>
          </a:prstGeom>
        </p:spPr>
        <p:txBody>
          <a:bodyPr lIns="90000" rIns="90000" tIns="45000" bIns="45000"/>
          <a:p>
            <a:pPr algn="r">
              <a:lnSpc>
                <a:spcPct val="100000"/>
              </a:lnSpc>
            </a:pPr>
            <a:fld id="{C4422258-1EE0-4379-B95B-0B07945398B8}" type="slidenum">
              <a:rPr b="0" lang="ru-RU" sz="1200" spc="-1" strike="noStrike">
                <a:solidFill>
                  <a:srgbClr val="d38e28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Line 1"/>
          <p:cNvSpPr/>
          <p:nvPr/>
        </p:nvSpPr>
        <p:spPr>
          <a:xfrm>
            <a:off x="514080" y="1050840"/>
            <a:ext cx="8629920" cy="216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6" name="Line 2"/>
          <p:cNvSpPr/>
          <p:nvPr/>
        </p:nvSpPr>
        <p:spPr>
          <a:xfrm>
            <a:off x="514080" y="1050840"/>
            <a:ext cx="8629920" cy="216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7" name="Line 3"/>
          <p:cNvSpPr/>
          <p:nvPr/>
        </p:nvSpPr>
        <p:spPr>
          <a:xfrm>
            <a:off x="514080" y="1057680"/>
            <a:ext cx="8629920" cy="2520"/>
          </a:xfrm>
          <a:prstGeom prst="line">
            <a:avLst/>
          </a:prstGeom>
          <a:ln w="9360">
            <a:solidFill>
              <a:srgbClr val="f0a22e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8" name="PlaceHolder 4"/>
          <p:cNvSpPr>
            <a:spLocks noGrp="1"/>
          </p:cNvSpPr>
          <p:nvPr>
            <p:ph type="title"/>
          </p:nvPr>
        </p:nvSpPr>
        <p:spPr>
          <a:xfrm>
            <a:off x="301680" y="457200"/>
            <a:ext cx="8686440" cy="840960"/>
          </a:xfrm>
          <a:prstGeom prst="rect">
            <a:avLst/>
          </a:prstGeom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36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Образец заголовка</a:t>
            </a:r>
            <a:endParaRPr b="0" lang="ru-RU" sz="36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 type="dt"/>
          </p:nvPr>
        </p:nvSpPr>
        <p:spPr>
          <a:xfrm>
            <a:off x="6477120" y="76320"/>
            <a:ext cx="2514240" cy="288720"/>
          </a:xfrm>
          <a:prstGeom prst="rect">
            <a:avLst/>
          </a:prstGeom>
        </p:spPr>
        <p:txBody>
          <a:bodyPr lIns="90000" rIns="90000" tIns="45000" bIns="45000"/>
          <a:p>
            <a:pPr>
              <a:lnSpc>
                <a:spcPct val="100000"/>
              </a:lnSpc>
            </a:pPr>
            <a:fld id="{41B0B78A-5959-46C9-96F0-4E3671E64BB3}" type="datetime">
              <a:rPr b="0" lang="ru-RU" sz="1200" spc="-1" strike="noStrike">
                <a:solidFill>
                  <a:srgbClr val="d38e28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10.1.17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0" name="PlaceHolder 6"/>
          <p:cNvSpPr>
            <a:spLocks noGrp="1"/>
          </p:cNvSpPr>
          <p:nvPr>
            <p:ph type="ftr"/>
          </p:nvPr>
        </p:nvSpPr>
        <p:spPr>
          <a:xfrm>
            <a:off x="3124080" y="76320"/>
            <a:ext cx="3352320" cy="288720"/>
          </a:xfrm>
          <a:prstGeom prst="rect">
            <a:avLst/>
          </a:prstGeom>
        </p:spPr>
        <p:txBody>
          <a:bodyPr lIns="90000" rIns="90000" tIns="45000" bIns="45000"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1" name="PlaceHolder 7"/>
          <p:cNvSpPr>
            <a:spLocks noGrp="1"/>
          </p:cNvSpPr>
          <p:nvPr>
            <p:ph type="sldNum"/>
          </p:nvPr>
        </p:nvSpPr>
        <p:spPr>
          <a:xfrm>
            <a:off x="8229600" y="6477120"/>
            <a:ext cx="761760" cy="244080"/>
          </a:xfrm>
          <a:prstGeom prst="rect">
            <a:avLst/>
          </a:prstGeom>
        </p:spPr>
        <p:txBody>
          <a:bodyPr lIns="90000" rIns="90000" tIns="45000" bIns="45000"/>
          <a:p>
            <a:pPr algn="r">
              <a:lnSpc>
                <a:spcPct val="100000"/>
              </a:lnSpc>
            </a:pPr>
            <a:fld id="{E38C5791-D629-4262-B032-5492F8C1CF9F}" type="slidenum">
              <a:rPr b="0" lang="ru-RU" sz="1200" spc="-1" strike="noStrike">
                <a:solidFill>
                  <a:srgbClr val="d38e28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2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Второй уровень структуры</a:t>
            </a:r>
            <a:endParaRPr b="0" lang="ru-RU" sz="24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Третий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Четвёртый уровень структуры</a:t>
            </a:r>
            <a:endParaRPr b="0" lang="ru-RU" sz="18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Пятый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Шестой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Book"/>
              </a:rPr>
              <a:t>Седьмой уровень структуры</a:t>
            </a:r>
            <a:endParaRPr b="0" lang="ru-RU" sz="2000" spc="-1" strike="noStrike">
              <a:solidFill>
                <a:srgbClr val="4e3b3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611640" y="533520"/>
            <a:ext cx="8208720" cy="58474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48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Преемственность в обучении, воспитании и развитии учащихся 5-х классов при переходе из начальной в основную школу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28" name="TextShape 2"/>
          <p:cNvSpPr txBox="1"/>
          <p:nvPr/>
        </p:nvSpPr>
        <p:spPr>
          <a:xfrm>
            <a:off x="-684720" y="6858000"/>
            <a:ext cx="5114520" cy="1100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1"/>
          <p:cNvSpPr txBox="1"/>
          <p:nvPr/>
        </p:nvSpPr>
        <p:spPr>
          <a:xfrm>
            <a:off x="323640" y="2493000"/>
            <a:ext cx="8686440" cy="8377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Цель:</a:t>
            </a:r>
            <a:r>
              <a:rPr b="0" lang="ru-RU" sz="2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обеспечить   теоретическую подготовку педагогических работников к   реализации федеральных государственных  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образовательных стандартов основного общего образования, с акцентом на обеспечение преемственности образования в начальной и основной школе.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216000" y="144000"/>
            <a:ext cx="8927640" cy="6714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1" lang="ru-RU" sz="4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План:</a:t>
            </a:r>
            <a:r>
              <a:rPr b="1" lang="ru-RU" sz="4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7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
</a:t>
            </a:r>
            <a:r>
              <a:rPr b="0" lang="ru-RU" sz="20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1. 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Вступительное слово (директор МБОУ СОШ №112 Удинцев И.Н., 3мин.)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2. ФГОС НОО и ООО: актуальные проблемы обеспечения преемственности (зам директора по УВР начальных классов Рудакова Ю.Л., зам директора по УВР  Инишева С.В., 10-15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3. Преемственность в реализации системно-деятельностного подхода в начальной и основной школе (учитель начальных классов Подковыркина Ю.А, учитель физики Тарасова Т.В. 10-15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4. Преемственность в достижении метапредметных результатов обучения в начальной и основной школе (учитель начальных классов Морозова Е.Г., учитель русского языка и литературы Данилова Л.В., 10-15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5. Рефлексия (учитель начальных классов Морозова Е.Г., 7-10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6.  Проект решения (зам директора по УВР начальных классов Рудакова Ю.Л., 3-5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611640" y="533520"/>
            <a:ext cx="8208720" cy="58474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48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Преемственность в обучении, воспитании и развитии учащихся 5-х классов при переходе из начальной в основную школу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  <p:sp>
        <p:nvSpPr>
          <p:cNvPr id="132" name="TextShape 2"/>
          <p:cNvSpPr txBox="1"/>
          <p:nvPr/>
        </p:nvSpPr>
        <p:spPr>
          <a:xfrm>
            <a:off x="-684720" y="6858000"/>
            <a:ext cx="5114520" cy="1100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Shape 1"/>
          <p:cNvSpPr txBox="1"/>
          <p:nvPr/>
        </p:nvSpPr>
        <p:spPr>
          <a:xfrm>
            <a:off x="179640" y="2781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6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ФГОС НОО и ООО: актуальные проблемы обеспечения преемственности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323640" y="3141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Педагогическая:</a:t>
            </a: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низкая организованность;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недисциплинированность;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снижением интереса к учебе и ее результатам.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Психологическая:</a:t>
            </a: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снижение самооценки;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высокий уровень тревожности.</a:t>
            </a: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179640" y="2205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         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Актуальные проблемы: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сменой социальной обстановки; 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изменением роли учащегося;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увеличением учебной нагрузки;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изменением режима дня;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разнообразностью систем и форм обучения;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нестыковкой программ начальной и основной школы;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различием требований со стороны учителей-предметников;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изменением стиля общения учителей с детьми.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extShape 1"/>
          <p:cNvSpPr txBox="1"/>
          <p:nvPr/>
        </p:nvSpPr>
        <p:spPr>
          <a:xfrm>
            <a:off x="323640" y="1989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                       </a:t>
            </a:r>
            <a:r>
              <a:rPr b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Необходимо:</a:t>
            </a: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учитывать возрастные особенности подростков;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создавать ситуации успеха;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создать наиболее благоприятный переход для ребят от одного учителя к  взаимодействию с несколькими различными учителями – предметниками;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не испортить самооценку: ведь теперь его будет оценивать не один учитель, а несколько. 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Shape 1"/>
          <p:cNvSpPr txBox="1"/>
          <p:nvPr/>
        </p:nvSpPr>
        <p:spPr>
          <a:xfrm>
            <a:off x="251640" y="2925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        </a:t>
            </a:r>
            <a:r>
              <a:rPr b="1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Учителям 4-х классов:</a:t>
            </a:r>
            <a:r>
              <a:rPr b="1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“открыть” уроки для специалистов основной школы с целью изучения уровня готовности к переходу в основную школу, индивидуальных особенностей учащихся и класса в целом;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провести экскурсии по кабинетам основной школы;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провести классные часы “Скоро в 5-ый класс”;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провести родительские собрания “Особенности подросткового возраста”;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посетить уроки в 5-х классах в сентябре месяце с целью осуществления преемственности.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323640" y="3213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Классным руководителям 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              будущих 5-х классов: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1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1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посетить в апреле-мае уроки в 4-х классах;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познакомиться с детьми, уровнем их подготовки, с учителем начальной школы;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изучить индивидуальные особенности пятиклассников, наладить эмоциональный контакт с классом, обосновать предъявляемые требования (сентябрь);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обеспечить знакомство родителей (сентябрь) со всеми учителями-предметниками, их требованиями по отдельным предметам.</a:t>
            </a: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extShape 1"/>
          <p:cNvSpPr txBox="1"/>
          <p:nvPr/>
        </p:nvSpPr>
        <p:spPr>
          <a:xfrm>
            <a:off x="323640" y="2565000"/>
            <a:ext cx="868644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50000"/>
              </a:lnSpc>
            </a:pPr>
            <a:r>
              <a:rPr b="0" lang="ru-RU" sz="36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Уважаемые коллеги,</a:t>
            </a:r>
            <a:r>
              <a:rPr b="0" lang="ru-RU" sz="36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 помните, преемственность является важным условием для успешности и развития школьников.</a:t>
            </a:r>
            <a:r>
              <a:rPr b="0" lang="ru-RU" sz="36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Shape 1"/>
          <p:cNvSpPr txBox="1"/>
          <p:nvPr/>
        </p:nvSpPr>
        <p:spPr>
          <a:xfrm>
            <a:off x="107640" y="2853000"/>
            <a:ext cx="9036000" cy="840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0" lang="ru-RU" sz="24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	</a:t>
            </a:r>
            <a:r>
              <a:rPr b="1" lang="ru-RU" sz="4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План:</a:t>
            </a:r>
            <a:r>
              <a:rPr b="1" lang="ru-RU" sz="40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700" spc="-1" strike="noStrike" cap="all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
</a:t>
            </a:r>
            <a:r>
              <a:rPr b="0" lang="ru-RU" sz="20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1. 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Вступительное слово (директор МБОУ СОШ №112 Удинцев И.Н., 3мин.)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2. ФГОС НОО и ООО: актуальные проблемы обеспечения преемственности (зам директора по УВР начальных классов Рудакова Ю.Л., зам директора по УВР  Инишева С.В., 10-15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3. Преемственность в реализации системно-деятельностного подхода в начальной и основной школе (учитель начальных классов Подковыркина Ю.А, учитель физики Тарасова Т.В. 10-15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4. Преемственность в достижении метапредметных результатов обучения в начальной и основной школе (учитель начальных классов Морозова Е.Г., учитель русского языка и литературы Данилова Л.В., 10-15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5. Рефлексия (учитель начальных классов Морозова Е.Г., 7-10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6.  Проект решения (зам директора по УВР начальных классов Рудакова Ю.Л., 3-5 мин)</a:t>
            </a: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Shape 1"/>
          <p:cNvSpPr txBox="1"/>
          <p:nvPr/>
        </p:nvSpPr>
        <p:spPr>
          <a:xfrm>
            <a:off x="251640" y="360000"/>
            <a:ext cx="8784720" cy="6120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	</a:t>
            </a:r>
            <a:r>
              <a:rPr b="0" lang="ru-RU" sz="36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	</a:t>
            </a:r>
            <a:r>
              <a:rPr b="0" lang="ru-RU" sz="36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	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Проект решения: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7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r>
              <a:rPr b="0" lang="ru-RU" sz="2400" spc="-1" strike="noStrike" cap="all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Franklin Gothic Medium"/>
              </a:rPr>
              <a:t> 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во втором полугодии каждого учебного года посещать уроки в 4 классах будущими предметниками основной школы, ответственный за планирование посещения зам. директора по увр;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в конце учебного года на заседании шмо гуманитарного и естественно научного цикла провести анализ рабочих программ учителей начальной школы с целью установления преемственности содержания образования, ответственные руководители шмо;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передавать портфолио выпускников 4-х классов классным руководителям 5-х классов на выпускном вечере;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 включать в состав жюри по защите исследовательских работ и проектов учителей начальной и основной школы, ответственный зам директора по увр начальных классов;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• проведение родительского собрания в начале 4 четверти для 4-х классов по ознакомлению родителей с образовательной программой ООО, ответственные классные руководители 4 классов.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* рекомендовать должностные инструкции учителей для утверждения директором школы.</a:t>
            </a:r>
            <a:r>
              <a:rPr b="0" lang="ru-RU" sz="2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1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r>
              <a:rPr b="0" lang="ru-RU" sz="3600" spc="-1" strike="noStrike">
                <a:solidFill>
                  <a:srgbClr val="4e3b3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
</a:t>
            </a:r>
            <a:endParaRPr b="0" lang="ru-RU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Franklin Gothic Book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146</TotalTime>
  <Application>LibreOffice/5.2.4.2$Windows_x86 LibreOffice_project/3d5603e1122f0f102b62521720ab13a38a4e0eb0</Application>
  <Words>58</Words>
  <Paragraphs>13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2017-01-07T17:23:54Z</dcterms:created>
  <dc:creator>Никита Рудаков</dc:creator>
  <dc:description/>
  <dc:language>ru-RU</dc:language>
  <cp:lastModifiedBy/>
  <dcterms:modified xsi:type="dcterms:W3CDTF">2017-01-10T12:33:53Z</dcterms:modified>
  <cp:revision>26</cp:revision>
  <dc:subject/>
  <dc:title>Преемственность в обучении, воспитании и развитии учащихся 5-х классов при переходе из начальной в основную школу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